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1" r:id="rId3"/>
    <p:sldId id="264" r:id="rId4"/>
    <p:sldId id="267" r:id="rId5"/>
    <p:sldId id="265" r:id="rId6"/>
    <p:sldId id="259" r:id="rId7"/>
    <p:sldId id="260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DA1EC-7334-4EA4-BD12-5879D2627B7B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0DAB7-4F04-47A2-AD32-387FC066418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9735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E5BD7-2F59-4F94-9718-F03F7C24282C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215559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E5BD7-2F59-4F94-9718-F03F7C24282C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961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944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6413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34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702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632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671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681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10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017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153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88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14761-84C8-454C-9DB0-BBB0EC9204E3}" type="datetimeFigureOut">
              <a:rPr lang="en-GB" smtClean="0"/>
              <a:t>19/02/2019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6A145B-0939-4BDB-B5FB-65AFE93CA98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992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460500" y="1842647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AU" dirty="0" smtClean="0">
                <a:solidFill>
                  <a:srgbClr val="FF0000"/>
                </a:solidFill>
              </a:rPr>
              <a:t>EPC Dedicated Bearers for Ethernet:</a:t>
            </a:r>
            <a:br>
              <a:rPr lang="en-AU" dirty="0" smtClean="0">
                <a:solidFill>
                  <a:srgbClr val="FF0000"/>
                </a:solidFill>
              </a:rPr>
            </a:br>
            <a:r>
              <a:rPr lang="en-AU" dirty="0" smtClean="0">
                <a:solidFill>
                  <a:srgbClr val="FF0000"/>
                </a:solidFill>
              </a:rPr>
              <a:t>Next </a:t>
            </a:r>
            <a:r>
              <a:rPr lang="en-AU" dirty="0" smtClean="0">
                <a:solidFill>
                  <a:srgbClr val="FF0000"/>
                </a:solidFill>
              </a:rPr>
              <a:t>Steps and Questions</a:t>
            </a:r>
            <a:r>
              <a:rPr lang="en-AU" dirty="0" smtClean="0">
                <a:solidFill>
                  <a:srgbClr val="FF0000"/>
                </a:solidFill>
              </a:rPr>
              <a:t/>
            </a:r>
            <a:br>
              <a:rPr lang="en-AU" dirty="0" smtClean="0">
                <a:solidFill>
                  <a:srgbClr val="FF0000"/>
                </a:solidFill>
              </a:rPr>
            </a:b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7609" y="4454656"/>
            <a:ext cx="7320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Source: Vodafone,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1</a:t>
            </a:fld>
            <a:endParaRPr lang="it-IT" dirty="0"/>
          </a:p>
        </p:txBody>
      </p:sp>
      <p:sp>
        <p:nvSpPr>
          <p:cNvPr id="5" name="Rectangle 4"/>
          <p:cNvSpPr/>
          <p:nvPr/>
        </p:nvSpPr>
        <p:spPr>
          <a:xfrm>
            <a:off x="2279575" y="188641"/>
            <a:ext cx="5743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 smtClean="0"/>
              <a:t>SA </a:t>
            </a:r>
            <a:r>
              <a:rPr lang="en-GB" b="1" dirty="0"/>
              <a:t>WG2 Meeting #</a:t>
            </a:r>
            <a:r>
              <a:rPr lang="en-GB" b="1" dirty="0" smtClean="0"/>
              <a:t>131</a:t>
            </a:r>
            <a:r>
              <a:rPr lang="en-GB" b="1" dirty="0"/>
              <a:t/>
            </a:r>
            <a:br>
              <a:rPr lang="en-GB" b="1" dirty="0"/>
            </a:br>
            <a:r>
              <a:rPr lang="en-GB" b="1" dirty="0"/>
              <a:t>February 25 – March 1, 2019, Santa Cruz, Tenerife, Spain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2543691" y="5142865"/>
            <a:ext cx="1951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Agenda item</a:t>
            </a:r>
            <a:r>
              <a:rPr lang="en-GB" dirty="0" smtClean="0"/>
              <a:t>: 6.31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022779" y="413050"/>
            <a:ext cx="24881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dirty="0" err="1" smtClean="0"/>
              <a:t>Tdoc</a:t>
            </a:r>
            <a:r>
              <a:rPr lang="en-GB" dirty="0" smtClean="0"/>
              <a:t> S2-1902177</a:t>
            </a:r>
            <a:endParaRPr lang="en-GB" dirty="0"/>
          </a:p>
          <a:p>
            <a:endParaRPr lang="en-GB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311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Major Open </a:t>
            </a:r>
            <a:r>
              <a:rPr lang="it-IT" sz="2800" b="1" dirty="0" err="1" smtClean="0">
                <a:solidFill>
                  <a:srgbClr val="FF0000"/>
                </a:solidFill>
              </a:rPr>
              <a:t>points</a:t>
            </a:r>
            <a:r>
              <a:rPr lang="it-IT" sz="2800" b="1" dirty="0" smtClean="0">
                <a:solidFill>
                  <a:srgbClr val="FF0000"/>
                </a:solidFill>
              </a:rPr>
              <a:t> : </a:t>
            </a:r>
            <a:r>
              <a:rPr lang="en-GB" sz="2800" dirty="0" smtClean="0">
                <a:solidFill>
                  <a:srgbClr val="FF0000"/>
                </a:solidFill>
              </a:rPr>
              <a:t>Decide whether to use Non-IP PDN type in EPC, or, new EPC Ethernet PDN type</a:t>
            </a:r>
            <a:br>
              <a:rPr lang="en-GB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2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711200" y="1557675"/>
            <a:ext cx="109855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Points to consider</a:t>
            </a:r>
          </a:p>
          <a:p>
            <a:endParaRPr lang="en-GB" sz="2000" dirty="0" smtClean="0"/>
          </a:p>
          <a:p>
            <a:r>
              <a:rPr lang="en-GB" sz="2000" dirty="0" smtClean="0"/>
              <a:t>A -&gt; do we assume that Non-IP is widely deployed in EPC or not? </a:t>
            </a:r>
          </a:p>
          <a:p>
            <a:endParaRPr lang="en-GB" sz="2000" dirty="0" smtClean="0"/>
          </a:p>
          <a:p>
            <a:r>
              <a:rPr lang="en-GB" sz="2000" dirty="0" smtClean="0"/>
              <a:t>B -&gt; can dedicated Non-IP bearers be deployed in VPLMN without MME awareness?</a:t>
            </a:r>
          </a:p>
          <a:p>
            <a:endParaRPr lang="en-GB" sz="2000" dirty="0"/>
          </a:p>
          <a:p>
            <a:pPr marL="1371600" lvl="2" indent="-457200">
              <a:buFont typeface="+mj-lt"/>
              <a:buAutoNum type="arabicPeriod"/>
            </a:pPr>
            <a:r>
              <a:rPr lang="en-US" sz="2000" dirty="0" smtClean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sz="2000" dirty="0" smtClean="0"/>
              <a:t>TS 24.301 clause 6.1.1 says that the network shall not initiate Dedicated Bearers for non-IP PDN connections -&gt; but UE support for an Ethernet TFT would be needed</a:t>
            </a:r>
            <a:endParaRPr lang="en-GB" sz="2000" dirty="0"/>
          </a:p>
          <a:p>
            <a:pPr marL="342900" indent="-342900">
              <a:buFont typeface="+mj-lt"/>
              <a:buAutoNum type="alphaLcParenR"/>
            </a:pPr>
            <a:endParaRPr lang="en-GB" sz="2000" dirty="0" smtClean="0"/>
          </a:p>
          <a:p>
            <a:r>
              <a:rPr lang="en-GB" sz="2000" dirty="0" smtClean="0"/>
              <a:t>C -&gt; assume we need to specify handover of Ethernet GBR bearers/flows between EPC and 5GC?</a:t>
            </a:r>
            <a:br>
              <a:rPr lang="en-GB" sz="2000" dirty="0" smtClean="0"/>
            </a:br>
            <a:endParaRPr lang="en-GB" sz="2000" dirty="0" smtClean="0"/>
          </a:p>
          <a:p>
            <a:r>
              <a:rPr lang="en-GB" sz="2000" dirty="0" smtClean="0"/>
              <a:t>D -&gt; (home) SMF probably needs to know whether or not the VPLMN’s EPC supports dedicated bearers on Non-IP/Ethernet</a:t>
            </a:r>
          </a:p>
          <a:p>
            <a:endParaRPr lang="en-GB" sz="2000" dirty="0" smtClean="0"/>
          </a:p>
          <a:p>
            <a:r>
              <a:rPr lang="en-GB" sz="2000" dirty="0" smtClean="0">
                <a:sym typeface="Wingdings" panose="05000000000000000000" pitchFamily="2" charset="2"/>
              </a:rPr>
              <a:t> </a:t>
            </a:r>
            <a:r>
              <a:rPr lang="en-GB" sz="2000" b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Probably easiest and cleanest to add Ethernet as a new PDN type to EPC </a:t>
            </a:r>
            <a:r>
              <a:rPr lang="en-GB" sz="2000" dirty="0" smtClean="0">
                <a:sym typeface="Wingdings" panose="05000000000000000000" pitchFamily="2" charset="2"/>
              </a:rPr>
              <a:t>rather than reuse non-IP ?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49819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Open </a:t>
            </a:r>
            <a:r>
              <a:rPr lang="it-IT" sz="2800" b="1" dirty="0" err="1" smtClean="0">
                <a:solidFill>
                  <a:srgbClr val="FF0000"/>
                </a:solidFill>
              </a:rPr>
              <a:t>points</a:t>
            </a:r>
            <a:r>
              <a:rPr lang="it-IT" sz="2800" b="1" dirty="0" smtClean="0">
                <a:solidFill>
                  <a:srgbClr val="FF0000"/>
                </a:solidFill>
              </a:rPr>
              <a:t> </a:t>
            </a:r>
            <a:r>
              <a:rPr lang="it-IT" sz="2800" b="1" dirty="0" smtClean="0">
                <a:solidFill>
                  <a:srgbClr val="FF0000"/>
                </a:solidFill>
              </a:rPr>
              <a:t>: Architecture</a:t>
            </a:r>
            <a:r>
              <a:rPr lang="en-GB" sz="2800" dirty="0" smtClean="0">
                <a:solidFill>
                  <a:srgbClr val="FF0000"/>
                </a:solidFill>
              </a:rPr>
              <a:t/>
            </a:r>
            <a:br>
              <a:rPr lang="en-GB" sz="2800" dirty="0" smtClean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endParaRPr lang="en-GB" sz="1600" b="1" dirty="0"/>
          </a:p>
          <a:p>
            <a:endParaRPr lang="en-GB" sz="1600" b="1" dirty="0"/>
          </a:p>
          <a:p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3</a:t>
            </a:fld>
            <a:endParaRPr lang="it-IT"/>
          </a:p>
        </p:txBody>
      </p:sp>
      <p:sp>
        <p:nvSpPr>
          <p:cNvPr id="5" name="TextBox 4"/>
          <p:cNvSpPr txBox="1"/>
          <p:nvPr/>
        </p:nvSpPr>
        <p:spPr>
          <a:xfrm>
            <a:off x="5725592" y="718553"/>
            <a:ext cx="73448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 - </a:t>
            </a:r>
            <a:r>
              <a:rPr lang="en-GB" sz="2000" dirty="0" smtClean="0"/>
              <a:t>Use APN and/or new PDN type to select combi PGW-SMF</a:t>
            </a:r>
          </a:p>
          <a:p>
            <a:r>
              <a:rPr lang="en-GB" sz="2000" dirty="0" smtClean="0"/>
              <a:t>- Need UDM record for “EPC” Ethernet user</a:t>
            </a:r>
            <a:endParaRPr lang="en-GB" sz="2000" dirty="0" smtClean="0"/>
          </a:p>
          <a:p>
            <a:pPr marL="342900" indent="-342900">
              <a:buFont typeface="+mj-lt"/>
              <a:buAutoNum type="alphaLcParenR"/>
            </a:pPr>
            <a:endParaRPr lang="en-GB" sz="20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9003650"/>
              </p:ext>
            </p:extLst>
          </p:nvPr>
        </p:nvGraphicFramePr>
        <p:xfrm>
          <a:off x="1473201" y="1683297"/>
          <a:ext cx="6654800" cy="4818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Picture" r:id="rId4" imgW="5815218" imgH="4206222" progId="Word.Picture.8">
                  <p:embed/>
                </p:oleObj>
              </mc:Choice>
              <mc:Fallback>
                <p:oleObj name="Picture" r:id="rId4" imgW="5815218" imgH="4206222" progId="Word.Picture.8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3201" y="1683297"/>
                        <a:ext cx="6654800" cy="4818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8425508" y="5276334"/>
            <a:ext cx="26307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Fig 4.3.2-1 from TS 23.501</a:t>
            </a:r>
          </a:p>
        </p:txBody>
      </p:sp>
    </p:spTree>
    <p:extLst>
      <p:ext uri="{BB962C8B-B14F-4D97-AF65-F5344CB8AC3E}">
        <p14:creationId xmlns:p14="http://schemas.microsoft.com/office/powerpoint/2010/main" val="85821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Questions to shape CRs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Should SCEF support Ethernet PDN type? (CR drafted to not support in SCEF)</a:t>
            </a:r>
          </a:p>
          <a:p>
            <a:r>
              <a:rPr lang="en-GB" dirty="0" smtClean="0"/>
              <a:t>Document as a </a:t>
            </a:r>
            <a:r>
              <a:rPr lang="en-GB" dirty="0" err="1" smtClean="0"/>
              <a:t>CIoT</a:t>
            </a:r>
            <a:r>
              <a:rPr lang="en-GB" dirty="0" smtClean="0"/>
              <a:t> EPS Optimisation?</a:t>
            </a:r>
          </a:p>
          <a:p>
            <a:r>
              <a:rPr lang="en-GB" dirty="0" smtClean="0"/>
              <a:t>Refer to TS 23.501/502 for PGW+SMF functionality for Ethernet establishment?</a:t>
            </a:r>
          </a:p>
          <a:p>
            <a:r>
              <a:rPr lang="en-GB" dirty="0" smtClean="0"/>
              <a:t>Assume Ethernet can be supported via data over NAS </a:t>
            </a:r>
          </a:p>
          <a:p>
            <a:r>
              <a:rPr lang="en-GB" dirty="0" smtClean="0"/>
              <a:t>Design to assume PLMN wide support for on the MME’s for that DCN</a:t>
            </a:r>
          </a:p>
          <a:p>
            <a:r>
              <a:rPr lang="en-GB" dirty="0" smtClean="0"/>
              <a:t>SIPTO support? – yes ?</a:t>
            </a:r>
          </a:p>
          <a:p>
            <a:r>
              <a:rPr lang="en-GB" dirty="0" smtClean="0"/>
              <a:t>LIPA support? – no</a:t>
            </a:r>
          </a:p>
          <a:p>
            <a:r>
              <a:rPr lang="en-GB" dirty="0" smtClean="0"/>
              <a:t>IOPS support ?? Yes</a:t>
            </a:r>
          </a:p>
          <a:p>
            <a:r>
              <a:rPr lang="en-GB" dirty="0" smtClean="0"/>
              <a:t>RAN allowed to implement header compression? -yes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8192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backup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356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dirty="0">
                <a:solidFill>
                  <a:srgbClr val="FF0000"/>
                </a:solidFill>
              </a:rPr>
              <a:t>R15 components that can be reused</a:t>
            </a:r>
            <a:br>
              <a:rPr lang="en-US" sz="2800" dirty="0">
                <a:solidFill>
                  <a:srgbClr val="FF0000"/>
                </a:solidFill>
              </a:rPr>
            </a:b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91544" y="1340769"/>
            <a:ext cx="8229600" cy="45259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TS 29.244 (clause 5.13) CUPS stage 3 provides support for a SMF to configure a UPF for Ethernet use</a:t>
            </a:r>
            <a:br>
              <a:rPr lang="en-US" sz="2000" dirty="0"/>
            </a:br>
            <a:r>
              <a:rPr lang="en-US" sz="2000" dirty="0"/>
              <a:t>- this would already be used by a 5G-Core capable UE needing an Ethernet PDN type that establishes PDN connectivity over EPC access.</a:t>
            </a:r>
          </a:p>
          <a:p>
            <a:endParaRPr lang="en-US" sz="2000" dirty="0"/>
          </a:p>
          <a:p>
            <a:r>
              <a:rPr lang="en-US" sz="2000" dirty="0"/>
              <a:t>In line with S2-1811560,</a:t>
            </a:r>
            <a:r>
              <a:rPr lang="en-GB" sz="2000" dirty="0"/>
              <a:t> not change the EPC's PCC specs, but e.g. use APN to select a PGW-C that supports "SMF+PGW-C" functionality and the N7 interface (with Ethernet support) to the PCF </a:t>
            </a:r>
            <a:endParaRPr lang="en-US" sz="2000" dirty="0"/>
          </a:p>
          <a:p>
            <a:endParaRPr lang="en-GB" sz="2000" dirty="0"/>
          </a:p>
          <a:p>
            <a:r>
              <a:rPr lang="en-GB" sz="2000" dirty="0"/>
              <a:t>Use the (Release 5) ‘container functionality’ of the EPC Traffic Flow Template to carry Ethernet header TFTs between PGW-C and UE. This could be invisible to a VPLMN that supports R13 "non-IP".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US" sz="1600" dirty="0"/>
          </a:p>
          <a:p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5477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it-IT" sz="2800" b="1" dirty="0">
                <a:solidFill>
                  <a:srgbClr val="FF0000"/>
                </a:solidFill>
              </a:rPr>
              <a:t>More </a:t>
            </a:r>
            <a:r>
              <a:rPr lang="it-IT" sz="2800" b="1" dirty="0" err="1">
                <a:solidFill>
                  <a:srgbClr val="FF0000"/>
                </a:solidFill>
              </a:rPr>
              <a:t>detail</a:t>
            </a:r>
            <a:r>
              <a:rPr lang="it-IT" sz="2800" b="1" dirty="0">
                <a:solidFill>
                  <a:srgbClr val="FF0000"/>
                </a:solidFill>
              </a:rPr>
              <a:t> on R15 Status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063552" y="1265386"/>
            <a:ext cx="8229600" cy="5112568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100" dirty="0"/>
              <a:t>Release 13 EPC supports “non-IP” PDN connections but there is very limited description of how these PDN connections could be used for Ethernet support.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Release 15 5GCore supports “Ethernet” and “Unstructured” PDN connections and – at mobility with EPC – maps them to non-IP.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At handover/mobility, from 5GCore to EPC, </a:t>
            </a:r>
            <a:r>
              <a:rPr lang="en-US" sz="2100" dirty="0" smtClean="0"/>
              <a:t>Ethernet dedicated </a:t>
            </a:r>
            <a:r>
              <a:rPr lang="en-US" sz="2100" dirty="0"/>
              <a:t>bearers are not </a:t>
            </a:r>
            <a:r>
              <a:rPr lang="en-US" sz="2100" dirty="0" smtClean="0"/>
              <a:t>transferred – they are mapped onto default bearer</a:t>
            </a:r>
            <a:endParaRPr lang="en-US" sz="2100" dirty="0"/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TS 23.401 clauses 4.3.17.8.1 and 4.7.2.1 indicate that Dedicated Bearers are not supported for the Non-IP PDN type, but do not specify that any node is required to reject them.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TS 24.301 clause 6.1.1 says that the network shall not initiate Dedicated Bearers for non-IP PDN connections -&gt; but UE support for an Ethernet TFT would be needed.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TS 36.323 (PDCP) has SDU Type specified, but probably only for </a:t>
            </a:r>
            <a:r>
              <a:rPr lang="en-US" sz="2100" dirty="0" err="1"/>
              <a:t>SideLink</a:t>
            </a:r>
            <a:r>
              <a:rPr lang="en-US" sz="2100" dirty="0"/>
              <a:t> (PC5) use.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TS 36.413/38.413 indicate PDN type (Non-IP/Unstructured/Ethernet) to the RAN to disable Header Compression.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100" dirty="0"/>
              <a:t>Packet filters are carried in the TFT in EPC and are specified in TS 24.008. The TFT is a container mechanism between UE and PDN-GW and e.g. is used for TS 24.229 Authentication Tokens.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endParaRPr lang="it-IT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277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412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514</Words>
  <Application>Microsoft Office PowerPoint</Application>
  <PresentationFormat>Widescreen</PresentationFormat>
  <Paragraphs>65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Office Theme</vt:lpstr>
      <vt:lpstr>Picture</vt:lpstr>
      <vt:lpstr>EPC Dedicated Bearers for Ethernet: Next Steps and Questions </vt:lpstr>
      <vt:lpstr>Major Open points : Decide whether to use Non-IP PDN type in EPC, or, new EPC Ethernet PDN type </vt:lpstr>
      <vt:lpstr>Open points : Architecture </vt:lpstr>
      <vt:lpstr>Questions to shape CRs</vt:lpstr>
      <vt:lpstr>backup</vt:lpstr>
      <vt:lpstr>R15 components that can be reused </vt:lpstr>
      <vt:lpstr>More detail on R15 Status</vt:lpstr>
      <vt:lpstr>End</vt:lpstr>
    </vt:vector>
  </TitlesOfParts>
  <Company>Vodafone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EPC Dedicated Bearers for Ethernet Next Steps</dc:title>
  <dc:creator>Pudney, Chris, Vodafone Group 3</dc:creator>
  <cp:lastModifiedBy>Pudney, Chris, Vodafone Group 3</cp:lastModifiedBy>
  <cp:revision>8</cp:revision>
  <dcterms:created xsi:type="dcterms:W3CDTF">2019-02-12T10:58:39Z</dcterms:created>
  <dcterms:modified xsi:type="dcterms:W3CDTF">2019-02-19T14:52:41Z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iteId">
    <vt:lpwstr>68283f3b-8487-4c86-adb3-a5228f18b893</vt:lpwstr>
  </property>
  <property fmtid="{D5CDD505-2E9C-101B-9397-08002B2CF9AE}" pid="4" name="MSIP_Label_17da11e7-ad83-4459-98c6-12a88e2eac78_Owner">
    <vt:lpwstr>chris.pudney@vodafone.com</vt:lpwstr>
  </property>
  <property fmtid="{D5CDD505-2E9C-101B-9397-08002B2CF9AE}" pid="5" name="MSIP_Label_17da11e7-ad83-4459-98c6-12a88e2eac78_SetDate">
    <vt:lpwstr>2019-02-12T10:58:42.8378368Z</vt:lpwstr>
  </property>
  <property fmtid="{D5CDD505-2E9C-101B-9397-08002B2CF9AE}" pid="6" name="MSIP_Label_17da11e7-ad83-4459-98c6-12a88e2eac78_Name">
    <vt:lpwstr>Non-Vodafone</vt:lpwstr>
  </property>
  <property fmtid="{D5CDD505-2E9C-101B-9397-08002B2CF9AE}" pid="7" name="MSIP_Label_17da11e7-ad83-4459-98c6-12a88e2eac78_Application">
    <vt:lpwstr>Microsoft Azure Information Protection</vt:lpwstr>
  </property>
  <property fmtid="{D5CDD505-2E9C-101B-9397-08002B2CF9AE}" pid="8" name="MSIP_Label_17da11e7-ad83-4459-98c6-12a88e2eac78_Extended_MSFT_Method">
    <vt:lpwstr>Manual</vt:lpwstr>
  </property>
  <property fmtid="{D5CDD505-2E9C-101B-9397-08002B2CF9AE}" pid="9" name="Sensitivity">
    <vt:lpwstr>Non-Vodafone</vt:lpwstr>
  </property>
</Properties>
</file>